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7"/>
  </p:notesMasterIdLst>
  <p:sldIdLst>
    <p:sldId id="256" r:id="rId2"/>
    <p:sldId id="258" r:id="rId3"/>
    <p:sldId id="257" r:id="rId4"/>
    <p:sldId id="260" r:id="rId5"/>
    <p:sldId id="261" r:id="rId6"/>
    <p:sldId id="267" r:id="rId7"/>
    <p:sldId id="265" r:id="rId8"/>
    <p:sldId id="268" r:id="rId9"/>
    <p:sldId id="269" r:id="rId10"/>
    <p:sldId id="271" r:id="rId11"/>
    <p:sldId id="272" r:id="rId12"/>
    <p:sldId id="270" r:id="rId13"/>
    <p:sldId id="273" r:id="rId14"/>
    <p:sldId id="275" r:id="rId15"/>
    <p:sldId id="266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77443" autoAdjust="0"/>
  </p:normalViewPr>
  <p:slideViewPr>
    <p:cSldViewPr>
      <p:cViewPr varScale="1">
        <p:scale>
          <a:sx n="68" d="100"/>
          <a:sy n="68" d="100"/>
        </p:scale>
        <p:origin x="-185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2501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A1F60-BD4E-4D00-A650-B9CFB7F4BA00}" type="datetimeFigureOut">
              <a:rPr lang="hr-HR" smtClean="0"/>
              <a:t>25.8.2014.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FAED0-995F-44B0-BF30-9D1126D74D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5298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hr-HR" dirty="0" err="1" smtClean="0">
                <a:sym typeface="Wingdings" panose="05000000000000000000" pitchFamily="2" charset="2"/>
              </a:rPr>
              <a:t>parapgrasing</a:t>
            </a:r>
            <a:r>
              <a:rPr lang="hr-HR" dirty="0" smtClean="0">
                <a:sym typeface="Wingdings" panose="05000000000000000000" pitchFamily="2" charset="2"/>
              </a:rPr>
              <a:t> „</a:t>
            </a:r>
            <a:r>
              <a:rPr lang="en-US" dirty="0" smtClean="0"/>
              <a:t> If you torture the data long enough, it will confess to anything</a:t>
            </a:r>
            <a:r>
              <a:rPr lang="hr-HR" dirty="0" smtClean="0"/>
              <a:t>”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>
                <a:sym typeface="Wingdings" panose="05000000000000000000" pitchFamily="2" charset="2"/>
              </a:rPr>
              <a:t>parapgrasing</a:t>
            </a:r>
            <a:r>
              <a:rPr lang="hr-HR" dirty="0" smtClean="0">
                <a:sym typeface="Wingdings" panose="05000000000000000000" pitchFamily="2" charset="2"/>
              </a:rPr>
              <a:t> „</a:t>
            </a:r>
            <a:r>
              <a:rPr lang="en-US" dirty="0" smtClean="0"/>
              <a:t> If you torture the data long enough</a:t>
            </a:r>
            <a:r>
              <a:rPr lang="hr-HR" dirty="0" smtClean="0"/>
              <a:t>, nature</a:t>
            </a:r>
            <a:r>
              <a:rPr lang="en-US" dirty="0" smtClean="0"/>
              <a:t> will confess</a:t>
            </a:r>
            <a:r>
              <a:rPr lang="hr-HR" dirty="0" smtClean="0"/>
              <a:t>”</a:t>
            </a:r>
            <a:endParaRPr lang="en-GB" dirty="0" smtClean="0"/>
          </a:p>
          <a:p>
            <a:pPr lvl="1"/>
            <a:r>
              <a:rPr lang="hr-H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Ronald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Coase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1977</a:t>
            </a:r>
            <a:endParaRPr lang="en-GB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FAED0-995F-44B0-BF30-9D1126D74DEE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6201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avokut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avokut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Jednakokračni troku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r-Latn-CS" dirty="0" smtClean="0"/>
              <a:t>24-30 August 2014</a:t>
            </a:r>
          </a:p>
          <a:p>
            <a:r>
              <a:rPr lang="sr-Latn-CS" dirty="0" err="1" smtClean="0"/>
              <a:t>Sinaia</a:t>
            </a:r>
            <a:r>
              <a:rPr lang="sr-Latn-CS" dirty="0" smtClean="0"/>
              <a:t>, </a:t>
            </a:r>
            <a:r>
              <a:rPr lang="sr-Latn-CS" dirty="0" err="1" smtClean="0"/>
              <a:t>Romania</a:t>
            </a:r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5792288" cy="365760"/>
          </a:xfrm>
        </p:spPr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Jednakokračni troku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Jednakokračni troku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Ravni poveznik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avni poveznik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Jednakokračni troku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Effect of varying weighting factors for various assessment methods</a:t>
            </a:r>
            <a:endParaRPr lang="en-GB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2800" noProof="0" dirty="0" smtClean="0"/>
              <a:t>Boris Milašinović</a:t>
            </a:r>
          </a:p>
          <a:p>
            <a:r>
              <a:rPr lang="en-GB" noProof="0" dirty="0" smtClean="0"/>
              <a:t>Faculty of Electrical Engineering and Computing, University of Zagreb, Croatia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7096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/>
          <p:cNvPicPr/>
          <p:nvPr/>
        </p:nvPicPr>
        <p:blipFill rotWithShape="1">
          <a:blip r:embed="rId2"/>
          <a:srcRect l="4447" t="8674" r="6972" b="8649"/>
          <a:stretch/>
        </p:blipFill>
        <p:spPr>
          <a:xfrm>
            <a:off x="11198" y="3212976"/>
            <a:ext cx="3024000" cy="3607104"/>
          </a:xfrm>
          <a:prstGeom prst="rect">
            <a:avLst/>
          </a:prstGeom>
        </p:spPr>
      </p:pic>
      <p:pic>
        <p:nvPicPr>
          <p:cNvPr id="12" name="Slika 11"/>
          <p:cNvPicPr/>
          <p:nvPr/>
        </p:nvPicPr>
        <p:blipFill rotWithShape="1">
          <a:blip r:embed="rId3"/>
          <a:srcRect l="6265" t="7874" r="7413" b="8345"/>
          <a:stretch/>
        </p:blipFill>
        <p:spPr>
          <a:xfrm>
            <a:off x="2987824" y="3212976"/>
            <a:ext cx="3024000" cy="3600136"/>
          </a:xfrm>
          <a:prstGeom prst="rect">
            <a:avLst/>
          </a:prstGeom>
        </p:spPr>
      </p:pic>
      <p:pic>
        <p:nvPicPr>
          <p:cNvPr id="17" name="Slika 16"/>
          <p:cNvPicPr/>
          <p:nvPr/>
        </p:nvPicPr>
        <p:blipFill rotWithShape="1">
          <a:blip r:embed="rId4"/>
          <a:srcRect l="6281" t="8334" r="8159" b="8628"/>
          <a:stretch/>
        </p:blipFill>
        <p:spPr>
          <a:xfrm>
            <a:off x="6084504" y="3212976"/>
            <a:ext cx="3024000" cy="36004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noProof="0" dirty="0" smtClean="0"/>
              <a:t>Results for DSA:</a:t>
            </a:r>
            <a:br>
              <a:rPr lang="en-GB" noProof="0" dirty="0" smtClean="0"/>
            </a:br>
            <a:r>
              <a:rPr lang="en-GB" noProof="0" dirty="0" smtClean="0"/>
              <a:t>Changes in grades</a:t>
            </a:r>
            <a:endParaRPr lang="en-GB" noProof="0" dirty="0"/>
          </a:p>
        </p:txBody>
      </p:sp>
      <p:sp>
        <p:nvSpPr>
          <p:cNvPr id="13" name="Rezervirano mjesto sadržaja 2"/>
          <p:cNvSpPr txBox="1">
            <a:spLocks/>
          </p:cNvSpPr>
          <p:nvPr/>
        </p:nvSpPr>
        <p:spPr>
          <a:xfrm>
            <a:off x="457200" y="1124744"/>
            <a:ext cx="8229600" cy="208823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X-axis: number of students that would have different grade using a combination of weighting factors</a:t>
            </a:r>
          </a:p>
          <a:p>
            <a:pPr lvl="1"/>
            <a:r>
              <a:rPr lang="en-GB" dirty="0" smtClean="0"/>
              <a:t>No of students per year</a:t>
            </a:r>
            <a:r>
              <a:rPr lang="hr-HR" dirty="0" smtClean="0"/>
              <a:t>: </a:t>
            </a:r>
            <a:r>
              <a:rPr lang="en-GB" dirty="0" smtClean="0"/>
              <a:t>58 - 75 - 57</a:t>
            </a:r>
          </a:p>
          <a:p>
            <a:pPr lvl="1"/>
            <a:r>
              <a:rPr lang="en-GB" dirty="0" smtClean="0"/>
              <a:t>In many combinations significant number od students would have different grade but also many combinations produce only minor changes from original grades</a:t>
            </a:r>
          </a:p>
        </p:txBody>
      </p:sp>
      <p:sp>
        <p:nvSpPr>
          <p:cNvPr id="14" name="Rezervirano mjesto sadržaja 2"/>
          <p:cNvSpPr txBox="1">
            <a:spLocks/>
          </p:cNvSpPr>
          <p:nvPr/>
        </p:nvSpPr>
        <p:spPr>
          <a:xfrm>
            <a:off x="251520" y="3701480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2012</a:t>
            </a:r>
            <a:endParaRPr lang="hr-HR" sz="1800" dirty="0"/>
          </a:p>
        </p:txBody>
      </p:sp>
      <p:sp>
        <p:nvSpPr>
          <p:cNvPr id="15" name="Rezervirano mjesto sadržaja 2"/>
          <p:cNvSpPr txBox="1">
            <a:spLocks/>
          </p:cNvSpPr>
          <p:nvPr/>
        </p:nvSpPr>
        <p:spPr>
          <a:xfrm>
            <a:off x="3409528" y="3826489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2013</a:t>
            </a:r>
            <a:endParaRPr lang="hr-HR" sz="1800" dirty="0"/>
          </a:p>
        </p:txBody>
      </p:sp>
      <p:sp>
        <p:nvSpPr>
          <p:cNvPr id="16" name="Rezervirano mjesto sadržaja 2"/>
          <p:cNvSpPr txBox="1">
            <a:spLocks/>
          </p:cNvSpPr>
          <p:nvPr/>
        </p:nvSpPr>
        <p:spPr>
          <a:xfrm>
            <a:off x="6117599" y="3817436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2014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0744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776" y="152400"/>
            <a:ext cx="2523024" cy="972344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Correlations for DSA</a:t>
            </a:r>
            <a:endParaRPr lang="en-GB" noProof="0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25544421"/>
              </p:ext>
            </p:extLst>
          </p:nvPr>
        </p:nvGraphicFramePr>
        <p:xfrm>
          <a:off x="2843806" y="188640"/>
          <a:ext cx="619269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/>
                <a:gridCol w="1032115"/>
                <a:gridCol w="1032115"/>
                <a:gridCol w="1032115"/>
                <a:gridCol w="1032115"/>
                <a:gridCol w="1032115"/>
              </a:tblGrid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2012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Avg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MaxW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0,73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0,73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Avg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0,73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0,93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0,73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0,93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MaxW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2013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Grade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Avg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MaxDif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WDif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MaxW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0,91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0,82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0,77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Avg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0,91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0,91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0,82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0,91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0,92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MaxW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0,77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0,92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2013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Grade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Avg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MaxDif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WDif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MaxW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Avg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0,95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0,83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0,95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0,87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0,87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MaxW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0,83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kstniOkvir 9"/>
          <p:cNvSpPr txBox="1"/>
          <p:nvPr/>
        </p:nvSpPr>
        <p:spPr>
          <a:xfrm>
            <a:off x="248776" y="1268760"/>
            <a:ext cx="25950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Grade</a:t>
            </a:r>
          </a:p>
          <a:p>
            <a:pPr lvl="1"/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changed</a:t>
            </a:r>
            <a:r>
              <a:rPr lang="hr-HR" dirty="0" smtClean="0"/>
              <a:t> </a:t>
            </a:r>
            <a:r>
              <a:rPr lang="hr-HR" dirty="0" err="1" smtClean="0"/>
              <a:t>grades</a:t>
            </a:r>
            <a:endParaRPr lang="hr-H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Avg</a:t>
            </a:r>
            <a:endParaRPr lang="hr-HR" dirty="0" smtClean="0"/>
          </a:p>
          <a:p>
            <a:pPr lvl="1"/>
            <a:r>
              <a:rPr lang="hr-HR" dirty="0" err="1" smtClean="0"/>
              <a:t>Average</a:t>
            </a:r>
            <a:r>
              <a:rPr lang="hr-HR" dirty="0" smtClean="0"/>
              <a:t> change </a:t>
            </a:r>
            <a:r>
              <a:rPr lang="hr-HR" dirty="0" err="1" smtClean="0"/>
              <a:t>of</a:t>
            </a:r>
            <a:r>
              <a:rPr lang="hr-HR" dirty="0" smtClean="0"/>
              <a:t> total </a:t>
            </a:r>
            <a:r>
              <a:rPr lang="hr-HR" dirty="0" err="1" smtClean="0"/>
              <a:t>points</a:t>
            </a:r>
            <a:endParaRPr lang="hr-H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MaxDif</a:t>
            </a:r>
            <a:endParaRPr lang="hr-HR" dirty="0" smtClean="0"/>
          </a:p>
          <a:p>
            <a:pPr lvl="1"/>
            <a:r>
              <a:rPr lang="hr-HR" dirty="0" err="1" smtClean="0"/>
              <a:t>Highest</a:t>
            </a:r>
            <a:r>
              <a:rPr lang="hr-HR" dirty="0" smtClean="0"/>
              <a:t> change </a:t>
            </a:r>
            <a:r>
              <a:rPr lang="hr-HR" dirty="0" err="1" smtClean="0"/>
              <a:t>of</a:t>
            </a:r>
            <a:r>
              <a:rPr lang="hr-HR" dirty="0" smtClean="0"/>
              <a:t> total </a:t>
            </a:r>
            <a:r>
              <a:rPr lang="hr-HR" dirty="0" err="1" smtClean="0"/>
              <a:t>points</a:t>
            </a:r>
            <a:endParaRPr lang="hr-H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WDif</a:t>
            </a:r>
            <a:endParaRPr lang="hr-HR" dirty="0" smtClean="0"/>
          </a:p>
          <a:p>
            <a:pPr lvl="1"/>
            <a:r>
              <a:rPr lang="hr-HR" dirty="0" err="1" smtClean="0"/>
              <a:t>Sum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absolute</a:t>
            </a:r>
            <a:r>
              <a:rPr lang="hr-HR" dirty="0" smtClean="0"/>
              <a:t> </a:t>
            </a:r>
            <a:r>
              <a:rPr lang="hr-HR" dirty="0" err="1" smtClean="0"/>
              <a:t>difference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weights</a:t>
            </a:r>
            <a:endParaRPr lang="hr-H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MaxW</a:t>
            </a:r>
            <a:endParaRPr lang="hr-HR" dirty="0" smtClean="0"/>
          </a:p>
          <a:p>
            <a:pPr lvl="1"/>
            <a:r>
              <a:rPr lang="hr-HR" dirty="0" err="1" smtClean="0"/>
              <a:t>Maximum</a:t>
            </a:r>
            <a:r>
              <a:rPr lang="hr-HR" dirty="0" smtClean="0"/>
              <a:t> </a:t>
            </a:r>
            <a:r>
              <a:rPr lang="hr-HR" dirty="0" err="1" smtClean="0"/>
              <a:t>single</a:t>
            </a:r>
            <a:r>
              <a:rPr lang="hr-HR" dirty="0" smtClean="0"/>
              <a:t> change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weights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65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/>
          <p:cNvPicPr/>
          <p:nvPr/>
        </p:nvPicPr>
        <p:blipFill rotWithShape="1">
          <a:blip r:embed="rId2"/>
          <a:srcRect l="6231" t="8390" r="6739" b="8310"/>
          <a:stretch/>
        </p:blipFill>
        <p:spPr>
          <a:xfrm>
            <a:off x="43464" y="3140968"/>
            <a:ext cx="2988000" cy="3717032"/>
          </a:xfrm>
          <a:prstGeom prst="rect">
            <a:avLst/>
          </a:prstGeom>
        </p:spPr>
      </p:pic>
      <p:pic>
        <p:nvPicPr>
          <p:cNvPr id="12" name="Rezervirano mjesto sadržaja 11"/>
          <p:cNvPicPr>
            <a:picLocks noGrp="1"/>
          </p:cNvPicPr>
          <p:nvPr>
            <p:ph sz="quarter" idx="1"/>
          </p:nvPr>
        </p:nvPicPr>
        <p:blipFill rotWithShape="1">
          <a:blip r:embed="rId3"/>
          <a:srcRect l="6151" t="8075" r="7732" b="7932"/>
          <a:stretch/>
        </p:blipFill>
        <p:spPr>
          <a:xfrm>
            <a:off x="3130825" y="3140968"/>
            <a:ext cx="2988000" cy="3717032"/>
          </a:xfrm>
          <a:prstGeom prst="rect">
            <a:avLst/>
          </a:prstGeom>
        </p:spPr>
      </p:pic>
      <p:pic>
        <p:nvPicPr>
          <p:cNvPr id="17" name="Slika 16"/>
          <p:cNvPicPr/>
          <p:nvPr/>
        </p:nvPicPr>
        <p:blipFill rotWithShape="1">
          <a:blip r:embed="rId4"/>
          <a:srcRect l="5437" t="8318" r="7667" b="7422"/>
          <a:stretch/>
        </p:blipFill>
        <p:spPr>
          <a:xfrm>
            <a:off x="6120504" y="3140968"/>
            <a:ext cx="2988000" cy="3717032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noProof="0" dirty="0" smtClean="0"/>
              <a:t>Results for D</a:t>
            </a:r>
            <a:r>
              <a:rPr lang="hr-HR" noProof="0" dirty="0" smtClean="0"/>
              <a:t>IS</a:t>
            </a:r>
            <a:r>
              <a:rPr lang="en-GB" noProof="0" dirty="0" smtClean="0"/>
              <a:t>:</a:t>
            </a:r>
            <a:br>
              <a:rPr lang="en-GB" noProof="0" dirty="0" smtClean="0"/>
            </a:br>
            <a:r>
              <a:rPr lang="en-GB" noProof="0" dirty="0" smtClean="0"/>
              <a:t>Average change in total points</a:t>
            </a:r>
            <a:endParaRPr lang="en-GB" noProof="0" dirty="0"/>
          </a:p>
        </p:txBody>
      </p:sp>
      <p:sp>
        <p:nvSpPr>
          <p:cNvPr id="13" name="Rezervirano mjesto sadržaja 2"/>
          <p:cNvSpPr txBox="1">
            <a:spLocks/>
          </p:cNvSpPr>
          <p:nvPr/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In 2013 &amp; 2014 very similar to those from DSA</a:t>
            </a:r>
          </a:p>
          <a:p>
            <a:pPr lvl="1"/>
            <a:r>
              <a:rPr lang="en-GB" dirty="0" smtClean="0"/>
              <a:t>Little bit higher for year 2012 (up to 8 in average) but only for small number of combinations</a:t>
            </a:r>
          </a:p>
        </p:txBody>
      </p:sp>
      <p:sp>
        <p:nvSpPr>
          <p:cNvPr id="14" name="Rezervirano mjesto sadržaja 2"/>
          <p:cNvSpPr txBox="1">
            <a:spLocks/>
          </p:cNvSpPr>
          <p:nvPr/>
        </p:nvSpPr>
        <p:spPr>
          <a:xfrm>
            <a:off x="2181124" y="4149080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2012</a:t>
            </a:r>
            <a:endParaRPr lang="hr-HR" sz="1800" dirty="0"/>
          </a:p>
        </p:txBody>
      </p:sp>
      <p:sp>
        <p:nvSpPr>
          <p:cNvPr id="15" name="Rezervirano mjesto sadržaja 2"/>
          <p:cNvSpPr txBox="1">
            <a:spLocks/>
          </p:cNvSpPr>
          <p:nvPr/>
        </p:nvSpPr>
        <p:spPr>
          <a:xfrm>
            <a:off x="3409528" y="4221088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2013</a:t>
            </a:r>
            <a:endParaRPr lang="hr-HR" sz="1800" dirty="0"/>
          </a:p>
        </p:txBody>
      </p:sp>
      <p:sp>
        <p:nvSpPr>
          <p:cNvPr id="16" name="Rezervirano mjesto sadržaja 2"/>
          <p:cNvSpPr txBox="1">
            <a:spLocks/>
          </p:cNvSpPr>
          <p:nvPr/>
        </p:nvSpPr>
        <p:spPr>
          <a:xfrm>
            <a:off x="6367371" y="4221088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2014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61166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noProof="0" dirty="0" smtClean="0"/>
              <a:t>Results for ISD:</a:t>
            </a:r>
            <a:br>
              <a:rPr lang="en-GB" noProof="0" dirty="0" smtClean="0"/>
            </a:br>
            <a:r>
              <a:rPr lang="en-GB" noProof="0" dirty="0" smtClean="0"/>
              <a:t>Changes in grades</a:t>
            </a:r>
            <a:endParaRPr lang="en-GB" noProof="0" dirty="0"/>
          </a:p>
        </p:txBody>
      </p:sp>
      <p:sp>
        <p:nvSpPr>
          <p:cNvPr id="13" name="Rezervirano mjesto sadržaja 2"/>
          <p:cNvSpPr txBox="1">
            <a:spLocks/>
          </p:cNvSpPr>
          <p:nvPr/>
        </p:nvSpPr>
        <p:spPr>
          <a:xfrm>
            <a:off x="457200" y="1124744"/>
            <a:ext cx="8229600" cy="223224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X-axis: number of students that would have different grade using a combination of weighting factors</a:t>
            </a:r>
          </a:p>
          <a:p>
            <a:pPr lvl="1"/>
            <a:r>
              <a:rPr lang="en-GB" dirty="0" smtClean="0"/>
              <a:t>No of students per year 33 – 27 - 32</a:t>
            </a:r>
          </a:p>
          <a:p>
            <a:pPr lvl="1"/>
            <a:r>
              <a:rPr lang="en-GB" dirty="0" smtClean="0"/>
              <a:t>Relatively to number of students more changes in grades than for DSA but still many combination that change only few grades</a:t>
            </a:r>
          </a:p>
        </p:txBody>
      </p:sp>
      <p:sp>
        <p:nvSpPr>
          <p:cNvPr id="14" name="Rezervirano mjesto sadržaja 2"/>
          <p:cNvSpPr txBox="1">
            <a:spLocks/>
          </p:cNvSpPr>
          <p:nvPr/>
        </p:nvSpPr>
        <p:spPr>
          <a:xfrm>
            <a:off x="251520" y="3701480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2012</a:t>
            </a:r>
            <a:endParaRPr lang="hr-HR" sz="1800" dirty="0"/>
          </a:p>
        </p:txBody>
      </p:sp>
      <p:sp>
        <p:nvSpPr>
          <p:cNvPr id="15" name="Rezervirano mjesto sadržaja 2"/>
          <p:cNvSpPr txBox="1">
            <a:spLocks/>
          </p:cNvSpPr>
          <p:nvPr/>
        </p:nvSpPr>
        <p:spPr>
          <a:xfrm>
            <a:off x="3409528" y="3826489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2013</a:t>
            </a:r>
            <a:endParaRPr lang="hr-HR" sz="1800" dirty="0"/>
          </a:p>
        </p:txBody>
      </p:sp>
      <p:sp>
        <p:nvSpPr>
          <p:cNvPr id="16" name="Rezervirano mjesto sadržaja 2"/>
          <p:cNvSpPr txBox="1">
            <a:spLocks/>
          </p:cNvSpPr>
          <p:nvPr/>
        </p:nvSpPr>
        <p:spPr>
          <a:xfrm>
            <a:off x="6117599" y="3817436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2014</a:t>
            </a:r>
            <a:endParaRPr lang="hr-HR" sz="1800" dirty="0"/>
          </a:p>
        </p:txBody>
      </p:sp>
      <p:pic>
        <p:nvPicPr>
          <p:cNvPr id="11" name="Slika 10"/>
          <p:cNvPicPr/>
          <p:nvPr/>
        </p:nvPicPr>
        <p:blipFill rotWithShape="1">
          <a:blip r:embed="rId2"/>
          <a:srcRect l="5655" t="8237" r="7563" b="8041"/>
          <a:stretch/>
        </p:blipFill>
        <p:spPr>
          <a:xfrm>
            <a:off x="35496" y="3284984"/>
            <a:ext cx="3168352" cy="3600400"/>
          </a:xfrm>
          <a:prstGeom prst="rect">
            <a:avLst/>
          </a:prstGeom>
        </p:spPr>
      </p:pic>
      <p:pic>
        <p:nvPicPr>
          <p:cNvPr id="18" name="Slika 17"/>
          <p:cNvPicPr/>
          <p:nvPr/>
        </p:nvPicPr>
        <p:blipFill rotWithShape="1">
          <a:blip r:embed="rId3"/>
          <a:srcRect l="4659" t="7161" r="7244" b="9086"/>
          <a:stretch/>
        </p:blipFill>
        <p:spPr>
          <a:xfrm>
            <a:off x="3203848" y="3212976"/>
            <a:ext cx="3024336" cy="3600400"/>
          </a:xfrm>
          <a:prstGeom prst="rect">
            <a:avLst/>
          </a:prstGeom>
        </p:spPr>
      </p:pic>
      <p:pic>
        <p:nvPicPr>
          <p:cNvPr id="19" name="Slika 18"/>
          <p:cNvPicPr/>
          <p:nvPr/>
        </p:nvPicPr>
        <p:blipFill rotWithShape="1">
          <a:blip r:embed="rId4"/>
          <a:srcRect l="5701" t="7925" r="8246" b="8553"/>
          <a:stretch/>
        </p:blipFill>
        <p:spPr>
          <a:xfrm>
            <a:off x="6228184" y="3212976"/>
            <a:ext cx="288032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776" y="152400"/>
            <a:ext cx="2523024" cy="972344"/>
          </a:xfrm>
        </p:spPr>
        <p:txBody>
          <a:bodyPr>
            <a:normAutofit fontScale="90000"/>
          </a:bodyPr>
          <a:lstStyle/>
          <a:p>
            <a:r>
              <a:rPr lang="en-GB" noProof="0" dirty="0" smtClean="0"/>
              <a:t>Correlations for D</a:t>
            </a:r>
            <a:r>
              <a:rPr lang="hr-HR" noProof="0" dirty="0" smtClean="0"/>
              <a:t>IS</a:t>
            </a:r>
            <a:endParaRPr lang="en-GB" noProof="0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2312454"/>
              </p:ext>
            </p:extLst>
          </p:nvPr>
        </p:nvGraphicFramePr>
        <p:xfrm>
          <a:off x="2843806" y="188640"/>
          <a:ext cx="619269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5"/>
                <a:gridCol w="1032115"/>
                <a:gridCol w="1032115"/>
                <a:gridCol w="1032115"/>
                <a:gridCol w="1032115"/>
                <a:gridCol w="1032115"/>
              </a:tblGrid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2012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Avg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MaxW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0,67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0,47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Avg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0,87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0,38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0,67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0,87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0,39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MaxW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0,47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0,38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0,39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2013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Grade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Avg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MaxDif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WDif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MaxW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0,73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0,55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Avg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0,73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0,92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0,55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0,42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0,92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0,69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0,55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MaxW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0,55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0,42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0,49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2013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Grade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Avg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MaxDif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WDif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sz="1800" b="1" kern="1200" dirty="0" err="1" smtClean="0">
                          <a:solidFill>
                            <a:schemeClr val="lt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MaxW</a:t>
                      </a:r>
                      <a:endParaRPr kumimoji="0" lang="hr-HR" sz="1800" b="1" kern="1200" dirty="0">
                        <a:solidFill>
                          <a:schemeClr val="lt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0,75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Avg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0,92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0,53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0,75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0,92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0,55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0,51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WDif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0,55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MaxW</a:t>
                      </a:r>
                      <a:endParaRPr lang="hr-H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0,44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0,53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0,51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0,86</a:t>
                      </a:r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kstniOkvir 9"/>
          <p:cNvSpPr txBox="1"/>
          <p:nvPr/>
        </p:nvSpPr>
        <p:spPr>
          <a:xfrm>
            <a:off x="248776" y="1268760"/>
            <a:ext cx="25950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/>
              <a:t>Grade</a:t>
            </a:r>
          </a:p>
          <a:p>
            <a:pPr lvl="1"/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changed</a:t>
            </a:r>
            <a:r>
              <a:rPr lang="hr-HR" dirty="0" smtClean="0"/>
              <a:t> </a:t>
            </a:r>
            <a:r>
              <a:rPr lang="hr-HR" dirty="0" err="1" smtClean="0"/>
              <a:t>grades</a:t>
            </a:r>
            <a:endParaRPr lang="hr-H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Avg</a:t>
            </a:r>
            <a:endParaRPr lang="hr-HR" dirty="0" smtClean="0"/>
          </a:p>
          <a:p>
            <a:pPr lvl="1"/>
            <a:r>
              <a:rPr lang="hr-HR" dirty="0" err="1" smtClean="0"/>
              <a:t>Average</a:t>
            </a:r>
            <a:r>
              <a:rPr lang="hr-HR" dirty="0" smtClean="0"/>
              <a:t> change </a:t>
            </a:r>
            <a:r>
              <a:rPr lang="hr-HR" dirty="0" err="1" smtClean="0"/>
              <a:t>of</a:t>
            </a:r>
            <a:r>
              <a:rPr lang="hr-HR" dirty="0" smtClean="0"/>
              <a:t> total </a:t>
            </a:r>
            <a:r>
              <a:rPr lang="hr-HR" dirty="0" err="1" smtClean="0"/>
              <a:t>points</a:t>
            </a:r>
            <a:endParaRPr lang="hr-H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MaxDif</a:t>
            </a:r>
            <a:endParaRPr lang="hr-HR" dirty="0" smtClean="0"/>
          </a:p>
          <a:p>
            <a:pPr lvl="1"/>
            <a:r>
              <a:rPr lang="hr-HR" dirty="0" err="1" smtClean="0"/>
              <a:t>Highest</a:t>
            </a:r>
            <a:r>
              <a:rPr lang="hr-HR" dirty="0" smtClean="0"/>
              <a:t> change </a:t>
            </a:r>
            <a:r>
              <a:rPr lang="hr-HR" dirty="0" err="1" smtClean="0"/>
              <a:t>of</a:t>
            </a:r>
            <a:r>
              <a:rPr lang="hr-HR" dirty="0" smtClean="0"/>
              <a:t> total </a:t>
            </a:r>
            <a:r>
              <a:rPr lang="hr-HR" dirty="0" err="1" smtClean="0"/>
              <a:t>points</a:t>
            </a:r>
            <a:endParaRPr lang="hr-H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WDif</a:t>
            </a:r>
            <a:endParaRPr lang="hr-HR" dirty="0" smtClean="0"/>
          </a:p>
          <a:p>
            <a:pPr lvl="1"/>
            <a:r>
              <a:rPr lang="hr-HR" dirty="0" err="1" smtClean="0"/>
              <a:t>Sum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absolute</a:t>
            </a:r>
            <a:r>
              <a:rPr lang="hr-HR" dirty="0" smtClean="0"/>
              <a:t> </a:t>
            </a:r>
            <a:r>
              <a:rPr lang="hr-HR" dirty="0" err="1" smtClean="0"/>
              <a:t>difference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weights</a:t>
            </a:r>
            <a:endParaRPr lang="hr-H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 smtClean="0"/>
              <a:t>MaxW</a:t>
            </a:r>
            <a:endParaRPr lang="hr-HR" dirty="0" smtClean="0"/>
          </a:p>
          <a:p>
            <a:pPr lvl="1"/>
            <a:r>
              <a:rPr lang="hr-HR" dirty="0" err="1" smtClean="0"/>
              <a:t>Maximum</a:t>
            </a:r>
            <a:r>
              <a:rPr lang="hr-HR" dirty="0" smtClean="0"/>
              <a:t> </a:t>
            </a:r>
            <a:r>
              <a:rPr lang="hr-HR" dirty="0" err="1" smtClean="0"/>
              <a:t>single</a:t>
            </a:r>
            <a:r>
              <a:rPr lang="hr-HR" dirty="0" smtClean="0"/>
              <a:t> change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weights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26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Conclusion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18112"/>
          </a:xfrm>
        </p:spPr>
        <p:txBody>
          <a:bodyPr>
            <a:normAutofit fontScale="85000" lnSpcReduction="10000"/>
          </a:bodyPr>
          <a:lstStyle/>
          <a:p>
            <a:r>
              <a:rPr lang="en-GB" noProof="0" dirty="0" smtClean="0"/>
              <a:t>Doing comparison to present situation without knowing is the present situation good or bad</a:t>
            </a:r>
          </a:p>
          <a:p>
            <a:pPr lvl="1"/>
            <a:r>
              <a:rPr lang="en-GB" dirty="0" smtClean="0"/>
              <a:t>An idea was to immediately discard combinations that yields distributions that are not normal</a:t>
            </a:r>
          </a:p>
          <a:p>
            <a:pPr lvl="2"/>
            <a:r>
              <a:rPr lang="en-GB" dirty="0" smtClean="0"/>
              <a:t>Cannot be done due „original” combination is not near normal distribution</a:t>
            </a:r>
            <a:endParaRPr lang="en-GB" noProof="0" dirty="0" smtClean="0"/>
          </a:p>
          <a:p>
            <a:pPr lvl="2"/>
            <a:r>
              <a:rPr lang="en-GB" dirty="0" smtClean="0"/>
              <a:t>Do we always have to aim toward normal distribution ?</a:t>
            </a:r>
          </a:p>
          <a:p>
            <a:pPr lvl="2"/>
            <a:r>
              <a:rPr lang="en-GB" noProof="0" dirty="0" smtClean="0"/>
              <a:t>Cannot be done as long as students tend to calculate and have different priorities?</a:t>
            </a:r>
          </a:p>
          <a:p>
            <a:r>
              <a:rPr lang="en-GB" noProof="0" dirty="0" smtClean="0"/>
              <a:t>Small average changes in points yield not so small changes of grade</a:t>
            </a:r>
          </a:p>
          <a:p>
            <a:pPr lvl="1"/>
            <a:r>
              <a:rPr lang="en-GB" noProof="0" dirty="0" smtClean="0"/>
              <a:t>Peeks - significant number of students learn just to pass</a:t>
            </a:r>
            <a:r>
              <a:rPr lang="en-GB" dirty="0" smtClean="0"/>
              <a:t>, </a:t>
            </a:r>
            <a:r>
              <a:rPr lang="en-GB" noProof="0" dirty="0" smtClean="0"/>
              <a:t>stop after achieving points for a grade or ask for additional point or 2</a:t>
            </a:r>
          </a:p>
          <a:p>
            <a:pPr lvl="1"/>
            <a:r>
              <a:rPr lang="en-GB" dirty="0" smtClean="0"/>
              <a:t>In some other combination of weights they would act differently as it would directly affect the grades</a:t>
            </a:r>
            <a:endParaRPr lang="en-GB" noProof="0" dirty="0" smtClean="0"/>
          </a:p>
          <a:p>
            <a:r>
              <a:rPr lang="en-GB" dirty="0" smtClean="0"/>
              <a:t>Minor changes in weights (e.g. ±5, even ±10 in some combinations) almost does not have effect</a:t>
            </a:r>
          </a:p>
          <a:p>
            <a:pPr lvl="1"/>
            <a:r>
              <a:rPr lang="en-GB" noProof="0" dirty="0" smtClean="0"/>
              <a:t>No need to worry if weights are not perfect ?</a:t>
            </a:r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88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Motivation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Inspired by some previous work…</a:t>
            </a:r>
          </a:p>
          <a:p>
            <a:pPr lvl="1"/>
            <a:r>
              <a:rPr lang="en-GB" noProof="0" dirty="0" smtClean="0"/>
              <a:t>Milašinović - Some experiences using various assessments methods with the emphasis on the automatic evaluation of (programming) assignments, </a:t>
            </a:r>
            <a:r>
              <a:rPr lang="en-GB" noProof="0" dirty="0" err="1" smtClean="0"/>
              <a:t>Daad</a:t>
            </a:r>
            <a:r>
              <a:rPr lang="en-GB" noProof="0" dirty="0" smtClean="0"/>
              <a:t> workshop in Durres 2008</a:t>
            </a:r>
          </a:p>
          <a:p>
            <a:pPr lvl="2"/>
            <a:r>
              <a:rPr lang="en-GB" noProof="0" dirty="0" smtClean="0"/>
              <a:t>Predicting students</a:t>
            </a:r>
            <a:r>
              <a:rPr lang="hr-HR" noProof="0" dirty="0" smtClean="0"/>
              <a:t>’</a:t>
            </a:r>
            <a:r>
              <a:rPr lang="en-GB" noProof="0" dirty="0" smtClean="0"/>
              <a:t> grades after 1/3 and 2/3 of the semester </a:t>
            </a:r>
          </a:p>
          <a:p>
            <a:pPr lvl="1"/>
            <a:endParaRPr lang="en-GB" noProof="0" dirty="0" smtClean="0"/>
          </a:p>
          <a:p>
            <a:pPr lvl="1"/>
            <a:r>
              <a:rPr lang="en-GB" noProof="0" dirty="0" smtClean="0"/>
              <a:t>Matetić and Brkić - </a:t>
            </a:r>
            <a:r>
              <a:rPr lang="en-GB" noProof="0" dirty="0" err="1" smtClean="0"/>
              <a:t>Analyzing</a:t>
            </a:r>
            <a:r>
              <a:rPr lang="en-GB" noProof="0" dirty="0" smtClean="0"/>
              <a:t> Students' </a:t>
            </a:r>
            <a:r>
              <a:rPr lang="en-GB" noProof="0" dirty="0" err="1" smtClean="0"/>
              <a:t>Behavior</a:t>
            </a:r>
            <a:r>
              <a:rPr lang="en-GB" noProof="0" dirty="0" smtClean="0"/>
              <a:t> in a Beginner's Programming Course, </a:t>
            </a:r>
            <a:r>
              <a:rPr lang="en-GB" noProof="0" dirty="0" err="1" smtClean="0"/>
              <a:t>Daad</a:t>
            </a:r>
            <a:r>
              <a:rPr lang="en-GB" noProof="0" dirty="0" smtClean="0"/>
              <a:t> workshop in </a:t>
            </a:r>
            <a:r>
              <a:rPr lang="en-GB" noProof="0" dirty="0" err="1" smtClean="0"/>
              <a:t>Bansko</a:t>
            </a:r>
            <a:r>
              <a:rPr lang="en-GB" noProof="0" dirty="0" smtClean="0"/>
              <a:t> 2013</a:t>
            </a:r>
          </a:p>
          <a:p>
            <a:pPr lvl="2"/>
            <a:r>
              <a:rPr lang="en-GB" noProof="0" dirty="0" smtClean="0"/>
              <a:t>Applying data mining techniques on students results</a:t>
            </a:r>
          </a:p>
          <a:p>
            <a:pPr lvl="2"/>
            <a:r>
              <a:rPr lang="en-GB" noProof="0" dirty="0" smtClean="0"/>
              <a:t>Unusual assessment points distribution (25-4-9-2-25-6) </a:t>
            </a:r>
          </a:p>
          <a:p>
            <a:endParaRPr lang="en-GB" noProof="0" dirty="0" smtClean="0"/>
          </a:p>
          <a:p>
            <a:r>
              <a:rPr lang="en-GB" noProof="0" dirty="0" smtClean="0"/>
              <a:t>…and questions</a:t>
            </a:r>
          </a:p>
          <a:p>
            <a:pPr lvl="1"/>
            <a:r>
              <a:rPr lang="en-GB" noProof="0" dirty="0" smtClean="0"/>
              <a:t>how sure we are in our points distribution?</a:t>
            </a:r>
          </a:p>
          <a:p>
            <a:pPr lvl="1"/>
            <a:r>
              <a:rPr lang="en-GB" noProof="0" dirty="0" smtClean="0"/>
              <a:t>what would happen if we change assessments weights?</a:t>
            </a:r>
            <a:endParaRPr lang="en-GB" noProof="0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059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Case study data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Development of Software Applications (DSA)</a:t>
            </a:r>
          </a:p>
          <a:p>
            <a:pPr lvl="1"/>
            <a:r>
              <a:rPr lang="en-GB" dirty="0" smtClean="0"/>
              <a:t>The 3rd year of bachelor study</a:t>
            </a:r>
          </a:p>
          <a:p>
            <a:pPr lvl="2"/>
            <a:r>
              <a:rPr lang="en-GB" dirty="0" smtClean="0"/>
              <a:t>Homework: 15	 		Quizzes: 30</a:t>
            </a:r>
          </a:p>
          <a:p>
            <a:pPr lvl="2"/>
            <a:r>
              <a:rPr lang="en-GB" dirty="0" smtClean="0"/>
              <a:t>Mid term exam: 20			Final exam: 30</a:t>
            </a:r>
          </a:p>
          <a:p>
            <a:pPr lvl="2"/>
            <a:r>
              <a:rPr lang="en-GB" dirty="0" smtClean="0"/>
              <a:t>Classroom activity: 5 </a:t>
            </a:r>
          </a:p>
          <a:p>
            <a:r>
              <a:rPr lang="en-GB" dirty="0" smtClean="0"/>
              <a:t>Development of Information Systems (DIS)</a:t>
            </a:r>
          </a:p>
          <a:p>
            <a:pPr lvl="1"/>
            <a:r>
              <a:rPr lang="en-GB" dirty="0" smtClean="0"/>
              <a:t>The 1st year of master study</a:t>
            </a:r>
          </a:p>
          <a:p>
            <a:pPr lvl="2"/>
            <a:r>
              <a:rPr lang="en-GB" dirty="0" smtClean="0"/>
              <a:t>Homework: 25	   		Quizzes: 20</a:t>
            </a:r>
          </a:p>
          <a:p>
            <a:pPr lvl="2"/>
            <a:r>
              <a:rPr lang="en-GB" dirty="0" smtClean="0"/>
              <a:t>Mid term exam: 20			Final exam: 25	</a:t>
            </a:r>
          </a:p>
          <a:p>
            <a:pPr lvl="2"/>
            <a:r>
              <a:rPr lang="en-GB" dirty="0" smtClean="0"/>
              <a:t>Classroom activity: 5 		Presence at lectures: 5</a:t>
            </a:r>
          </a:p>
          <a:p>
            <a:r>
              <a:rPr lang="en-GB" dirty="0" smtClean="0"/>
              <a:t>Minimum threshold</a:t>
            </a:r>
          </a:p>
          <a:p>
            <a:pPr lvl="1"/>
            <a:r>
              <a:rPr lang="en-GB" dirty="0" smtClean="0"/>
              <a:t>50% </a:t>
            </a:r>
            <a:r>
              <a:rPr lang="hr-HR" dirty="0" smtClean="0"/>
              <a:t>for </a:t>
            </a:r>
            <a:r>
              <a:rPr lang="en-GB" dirty="0" smtClean="0"/>
              <a:t>each activity</a:t>
            </a:r>
            <a:r>
              <a:rPr lang="hr-HR" dirty="0" smtClean="0"/>
              <a:t>,</a:t>
            </a:r>
            <a:r>
              <a:rPr lang="en-GB" dirty="0" smtClean="0"/>
              <a:t> ex</a:t>
            </a:r>
            <a:r>
              <a:rPr lang="hr-HR" dirty="0" smtClean="0"/>
              <a:t>c</a:t>
            </a:r>
            <a:r>
              <a:rPr lang="en-GB" dirty="0" smtClean="0"/>
              <a:t>e</a:t>
            </a:r>
            <a:r>
              <a:rPr lang="hr-HR" dirty="0" smtClean="0"/>
              <a:t>p</a:t>
            </a:r>
            <a:r>
              <a:rPr lang="en-GB" dirty="0" smtClean="0"/>
              <a:t>t </a:t>
            </a:r>
            <a:r>
              <a:rPr lang="hr-HR" dirty="0" smtClean="0"/>
              <a:t>for </a:t>
            </a:r>
            <a:r>
              <a:rPr lang="en-GB" dirty="0" smtClean="0"/>
              <a:t>classroom activity and presence at lectures</a:t>
            </a:r>
          </a:p>
          <a:p>
            <a:r>
              <a:rPr lang="en-GB" dirty="0" smtClean="0"/>
              <a:t>Data from the last three years</a:t>
            </a:r>
          </a:p>
          <a:p>
            <a:pPr lvl="1"/>
            <a:r>
              <a:rPr lang="en-GB" dirty="0" smtClean="0"/>
              <a:t>Same weights and same semester organization</a:t>
            </a:r>
            <a:endParaRPr lang="en-GB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05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How we got those weighting factors?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noProof="0" dirty="0" smtClean="0"/>
              <a:t>Are 15 – 30 – 20 – 30 and 25 – 20 – 20 – 25 good ?</a:t>
            </a:r>
          </a:p>
          <a:p>
            <a:pPr lvl="1"/>
            <a:r>
              <a:rPr lang="en-GB" noProof="0" dirty="0" smtClean="0"/>
              <a:t>for homework, quizzes, mid-term and final exam</a:t>
            </a:r>
            <a:r>
              <a:rPr lang="hr-HR" noProof="0" dirty="0" smtClean="0"/>
              <a:t>,</a:t>
            </a:r>
            <a:r>
              <a:rPr lang="en-GB" noProof="0" dirty="0" smtClean="0"/>
              <a:t> for DSA and D</a:t>
            </a:r>
            <a:r>
              <a:rPr lang="hr-HR" noProof="0" dirty="0" smtClean="0"/>
              <a:t>IS</a:t>
            </a:r>
            <a:r>
              <a:rPr lang="en-GB" noProof="0" dirty="0" smtClean="0"/>
              <a:t> respectively</a:t>
            </a:r>
          </a:p>
          <a:p>
            <a:pPr lvl="1"/>
            <a:endParaRPr lang="en-GB" noProof="0" dirty="0" smtClean="0"/>
          </a:p>
          <a:p>
            <a:r>
              <a:rPr lang="en-GB" noProof="0" dirty="0" smtClean="0"/>
              <a:t>How we got them?</a:t>
            </a:r>
          </a:p>
          <a:p>
            <a:pPr lvl="1"/>
            <a:r>
              <a:rPr lang="en-GB" noProof="0" dirty="0" smtClean="0"/>
              <a:t>Estimating effort for a particular assessment</a:t>
            </a:r>
          </a:p>
          <a:p>
            <a:pPr lvl="1"/>
            <a:r>
              <a:rPr lang="en-GB" noProof="0" dirty="0" smtClean="0"/>
              <a:t>Mutually comparing values of assessments taking into account type of assessment (homework or classical test, type of tasks)</a:t>
            </a:r>
          </a:p>
          <a:p>
            <a:pPr lvl="1"/>
            <a:endParaRPr lang="en-GB" noProof="0" dirty="0" smtClean="0"/>
          </a:p>
          <a:p>
            <a:r>
              <a:rPr lang="en-GB" noProof="0" dirty="0" smtClean="0"/>
              <a:t>Rule of the thumb?</a:t>
            </a:r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14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What would happen if we had changed those factors?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noProof="0" dirty="0" smtClean="0"/>
              <a:t>Many questions</a:t>
            </a:r>
          </a:p>
          <a:p>
            <a:pPr lvl="1"/>
            <a:r>
              <a:rPr lang="en-GB" noProof="0" dirty="0" smtClean="0"/>
              <a:t>How many grades would change?</a:t>
            </a:r>
          </a:p>
          <a:p>
            <a:pPr lvl="1"/>
            <a:r>
              <a:rPr lang="en-GB" dirty="0" smtClean="0"/>
              <a:t>What would be average change in total points number</a:t>
            </a:r>
            <a:r>
              <a:rPr lang="hr-HR" smtClean="0"/>
              <a:t>?</a:t>
            </a:r>
            <a:endParaRPr lang="en-GB" dirty="0" smtClean="0"/>
          </a:p>
          <a:p>
            <a:pPr lvl="1"/>
            <a:r>
              <a:rPr lang="en-GB" noProof="0" dirty="0" smtClean="0"/>
              <a:t>What about points distribution?</a:t>
            </a:r>
            <a:endParaRPr lang="hr-HR" noProof="0" dirty="0" smtClean="0"/>
          </a:p>
          <a:p>
            <a:pPr lvl="1"/>
            <a:endParaRPr lang="en-GB" noProof="0" dirty="0" smtClean="0"/>
          </a:p>
          <a:p>
            <a:r>
              <a:rPr lang="en-GB" noProof="0" dirty="0" smtClean="0"/>
              <a:t>I started analysing current distributions and measure changes for all reasonable combinations </a:t>
            </a:r>
          </a:p>
          <a:p>
            <a:pPr lvl="1"/>
            <a:r>
              <a:rPr lang="en-GB" noProof="0" dirty="0" smtClean="0"/>
              <a:t>where there is no component with more that 50% of points</a:t>
            </a:r>
            <a:endParaRPr lang="hr-HR" noProof="0" dirty="0" smtClean="0"/>
          </a:p>
          <a:p>
            <a:pPr lvl="1"/>
            <a:r>
              <a:rPr lang="en-GB" dirty="0" smtClean="0"/>
              <a:t>excluding classroom activity and presence at lectures</a:t>
            </a:r>
            <a:endParaRPr lang="en-GB" noProof="0" dirty="0" smtClean="0"/>
          </a:p>
          <a:p>
            <a:pPr lvl="1"/>
            <a:endParaRPr lang="en-GB" noProof="0" dirty="0" smtClean="0"/>
          </a:p>
          <a:p>
            <a:r>
              <a:rPr lang="en-GB" noProof="0" dirty="0" smtClean="0"/>
              <a:t>…and soon I wanted to change the title of the presentation to</a:t>
            </a:r>
          </a:p>
          <a:p>
            <a:pPr lvl="1"/>
            <a:r>
              <a:rPr lang="en-GB" dirty="0" smtClean="0"/>
              <a:t>How I tortured the data and the data refused to cooperate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949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Problems in points distributions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0" dirty="0" smtClean="0"/>
              <a:t>Almost none of assessments is normally distributed</a:t>
            </a:r>
          </a:p>
          <a:p>
            <a:pPr lvl="1"/>
            <a:r>
              <a:rPr lang="en-GB" noProof="0" dirty="0" smtClean="0"/>
              <a:t>It changes slightly (but not too much) if we observe only those above the threshold and if we observe total points distribution</a:t>
            </a:r>
          </a:p>
          <a:p>
            <a:r>
              <a:rPr lang="en-GB" noProof="0" dirty="0" smtClean="0"/>
              <a:t>Weak correlations between various assessments</a:t>
            </a:r>
          </a:p>
          <a:p>
            <a:pPr lvl="1"/>
            <a:r>
              <a:rPr lang="en-GB" noProof="0" dirty="0" smtClean="0"/>
              <a:t>Significant number of students learn just to pass</a:t>
            </a:r>
          </a:p>
          <a:p>
            <a:pPr lvl="1"/>
            <a:r>
              <a:rPr lang="en-GB" noProof="0" dirty="0" smtClean="0"/>
              <a:t>Many quit after </a:t>
            </a:r>
            <a:r>
              <a:rPr lang="en-GB" dirty="0" smtClean="0"/>
              <a:t>reaching threshold or desired grade</a:t>
            </a:r>
          </a:p>
          <a:p>
            <a:pPr lvl="1"/>
            <a:r>
              <a:rPr lang="en-GB" dirty="0" smtClean="0"/>
              <a:t>Furthermore, correlations change through years without pattern</a:t>
            </a:r>
            <a:endParaRPr lang="en-GB" noProof="0" dirty="0" smtClean="0"/>
          </a:p>
          <a:p>
            <a:r>
              <a:rPr lang="en-GB" noProof="0" dirty="0" smtClean="0"/>
              <a:t>Peaks near the threshold</a:t>
            </a:r>
            <a:endParaRPr lang="en-GB" dirty="0" smtClean="0"/>
          </a:p>
          <a:p>
            <a:r>
              <a:rPr lang="en-GB" noProof="0" dirty="0" smtClean="0"/>
              <a:t>Peaks where the </a:t>
            </a:r>
            <a:r>
              <a:rPr lang="en-GB" dirty="0" smtClean="0"/>
              <a:t>higher grade starts</a:t>
            </a:r>
          </a:p>
          <a:p>
            <a:endParaRPr lang="en-GB" noProof="0" dirty="0" smtClean="0"/>
          </a:p>
          <a:p>
            <a:pPr marL="0" indent="0">
              <a:buNone/>
            </a:pPr>
            <a:r>
              <a:rPr lang="en-GB" noProof="0" dirty="0" smtClean="0"/>
              <a:t>=&gt; Nightmare for any prediction</a:t>
            </a:r>
            <a:endParaRPr lang="en-GB" noProof="0" dirty="0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31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Slika 21"/>
          <p:cNvPicPr/>
          <p:nvPr/>
        </p:nvPicPr>
        <p:blipFill rotWithShape="1">
          <a:blip r:embed="rId2"/>
          <a:srcRect l="6395" t="2491" r="6791" b="8176"/>
          <a:stretch/>
        </p:blipFill>
        <p:spPr>
          <a:xfrm>
            <a:off x="35496" y="3933056"/>
            <a:ext cx="2988000" cy="2880320"/>
          </a:xfrm>
          <a:prstGeom prst="rect">
            <a:avLst/>
          </a:prstGeom>
        </p:spPr>
      </p:pic>
      <p:pic>
        <p:nvPicPr>
          <p:cNvPr id="23" name="Slika 22"/>
          <p:cNvPicPr/>
          <p:nvPr/>
        </p:nvPicPr>
        <p:blipFill rotWithShape="1">
          <a:blip r:embed="rId3"/>
          <a:srcRect l="5507" t="3065" r="7668" b="8834"/>
          <a:stretch/>
        </p:blipFill>
        <p:spPr>
          <a:xfrm>
            <a:off x="3135622" y="3933056"/>
            <a:ext cx="2948543" cy="2924944"/>
          </a:xfrm>
          <a:prstGeom prst="rect">
            <a:avLst/>
          </a:prstGeom>
        </p:spPr>
      </p:pic>
      <p:pic>
        <p:nvPicPr>
          <p:cNvPr id="24" name="Slika 23"/>
          <p:cNvPicPr/>
          <p:nvPr/>
        </p:nvPicPr>
        <p:blipFill rotWithShape="1">
          <a:blip r:embed="rId4"/>
          <a:srcRect l="5299" t="2218" r="6596" b="8400"/>
          <a:stretch/>
        </p:blipFill>
        <p:spPr>
          <a:xfrm>
            <a:off x="6241096" y="3933056"/>
            <a:ext cx="2902904" cy="2924944"/>
          </a:xfrm>
          <a:prstGeom prst="rect">
            <a:avLst/>
          </a:prstGeom>
        </p:spPr>
      </p:pic>
      <p:pic>
        <p:nvPicPr>
          <p:cNvPr id="19" name="Slika 18"/>
          <p:cNvPicPr/>
          <p:nvPr/>
        </p:nvPicPr>
        <p:blipFill rotWithShape="1">
          <a:blip r:embed="rId5"/>
          <a:srcRect l="5549" t="2229" r="7546" b="7640"/>
          <a:stretch/>
        </p:blipFill>
        <p:spPr>
          <a:xfrm>
            <a:off x="35496" y="1161032"/>
            <a:ext cx="2988000" cy="2700016"/>
          </a:xfrm>
          <a:prstGeom prst="rect">
            <a:avLst/>
          </a:prstGeom>
        </p:spPr>
      </p:pic>
      <p:pic>
        <p:nvPicPr>
          <p:cNvPr id="20" name="Slika 19"/>
          <p:cNvPicPr/>
          <p:nvPr/>
        </p:nvPicPr>
        <p:blipFill rotWithShape="1">
          <a:blip r:embed="rId6"/>
          <a:srcRect l="6220" t="2229" r="6730" b="8910"/>
          <a:stretch/>
        </p:blipFill>
        <p:spPr>
          <a:xfrm>
            <a:off x="3135623" y="1161032"/>
            <a:ext cx="2948543" cy="2700016"/>
          </a:xfrm>
          <a:prstGeom prst="rect">
            <a:avLst/>
          </a:prstGeom>
        </p:spPr>
      </p:pic>
      <p:pic>
        <p:nvPicPr>
          <p:cNvPr id="21" name="Slika 20"/>
          <p:cNvPicPr/>
          <p:nvPr/>
        </p:nvPicPr>
        <p:blipFill rotWithShape="1">
          <a:blip r:embed="rId7"/>
          <a:srcRect l="5925" t="2229" r="6288" b="7640"/>
          <a:stretch/>
        </p:blipFill>
        <p:spPr>
          <a:xfrm>
            <a:off x="6241096" y="1161032"/>
            <a:ext cx="2902904" cy="270001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Distributions – Total number of points</a:t>
            </a:r>
            <a:br>
              <a:rPr lang="en-GB" dirty="0" smtClean="0"/>
            </a:br>
            <a:r>
              <a:rPr lang="en-GB" dirty="0" smtClean="0"/>
              <a:t>(Only those students that have passed)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99352" y="1413504"/>
            <a:ext cx="1296144" cy="504056"/>
          </a:xfrm>
        </p:spPr>
        <p:txBody>
          <a:bodyPr/>
          <a:lstStyle/>
          <a:p>
            <a:r>
              <a:rPr lang="en-GB" noProof="0" dirty="0" smtClean="0"/>
              <a:t>DSA</a:t>
            </a:r>
            <a:endParaRPr lang="en-GB" noProof="0" dirty="0"/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>
          <a:xfrm>
            <a:off x="179512" y="1689203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2012</a:t>
            </a:r>
            <a:endParaRPr lang="hr-HR" sz="1800" dirty="0"/>
          </a:p>
        </p:txBody>
      </p:sp>
      <p:sp>
        <p:nvSpPr>
          <p:cNvPr id="9" name="Rezervirano mjesto sadržaja 2"/>
          <p:cNvSpPr txBox="1">
            <a:spLocks/>
          </p:cNvSpPr>
          <p:nvPr/>
        </p:nvSpPr>
        <p:spPr>
          <a:xfrm>
            <a:off x="3347864" y="1268760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2013</a:t>
            </a:r>
            <a:endParaRPr lang="hr-HR" sz="1800" dirty="0"/>
          </a:p>
        </p:txBody>
      </p:sp>
      <p:sp>
        <p:nvSpPr>
          <p:cNvPr id="10" name="Rezervirano mjesto sadržaja 2"/>
          <p:cNvSpPr txBox="1">
            <a:spLocks/>
          </p:cNvSpPr>
          <p:nvPr/>
        </p:nvSpPr>
        <p:spPr>
          <a:xfrm>
            <a:off x="6449723" y="1897738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2014</a:t>
            </a:r>
            <a:endParaRPr lang="hr-HR" sz="1800" dirty="0"/>
          </a:p>
        </p:txBody>
      </p:sp>
      <p:sp>
        <p:nvSpPr>
          <p:cNvPr id="14" name="Rezervirano mjesto sadržaja 2"/>
          <p:cNvSpPr txBox="1">
            <a:spLocks/>
          </p:cNvSpPr>
          <p:nvPr/>
        </p:nvSpPr>
        <p:spPr>
          <a:xfrm>
            <a:off x="323528" y="4365104"/>
            <a:ext cx="1296144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DIS</a:t>
            </a:r>
            <a:endParaRPr lang="hr-HR" dirty="0"/>
          </a:p>
        </p:txBody>
      </p:sp>
      <p:sp>
        <p:nvSpPr>
          <p:cNvPr id="15" name="Rezervirano mjesto sadržaja 2"/>
          <p:cNvSpPr txBox="1">
            <a:spLocks/>
          </p:cNvSpPr>
          <p:nvPr/>
        </p:nvSpPr>
        <p:spPr>
          <a:xfrm>
            <a:off x="767893" y="4760420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2012</a:t>
            </a:r>
            <a:endParaRPr lang="hr-HR" sz="1800" dirty="0"/>
          </a:p>
        </p:txBody>
      </p:sp>
      <p:sp>
        <p:nvSpPr>
          <p:cNvPr id="16" name="Rezervirano mjesto sadržaja 2"/>
          <p:cNvSpPr txBox="1">
            <a:spLocks/>
          </p:cNvSpPr>
          <p:nvPr/>
        </p:nvSpPr>
        <p:spPr>
          <a:xfrm>
            <a:off x="3419872" y="4651643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2013</a:t>
            </a:r>
            <a:endParaRPr lang="hr-HR" sz="1800" dirty="0"/>
          </a:p>
        </p:txBody>
      </p:sp>
      <p:sp>
        <p:nvSpPr>
          <p:cNvPr id="17" name="Rezervirano mjesto sadržaja 2"/>
          <p:cNvSpPr txBox="1">
            <a:spLocks/>
          </p:cNvSpPr>
          <p:nvPr/>
        </p:nvSpPr>
        <p:spPr>
          <a:xfrm>
            <a:off x="6516216" y="4166718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2014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33740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Varying weighting factors of assessments</a:t>
            </a:r>
            <a:endParaRPr lang="en-GB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Discarded weights higher than 50 as not reasonable</a:t>
            </a:r>
          </a:p>
          <a:p>
            <a:pPr lvl="1"/>
            <a:r>
              <a:rPr lang="en-GB" dirty="0" smtClean="0"/>
              <a:t>It would assume that one component is valuable than all others together</a:t>
            </a:r>
            <a:endParaRPr lang="en-GB" noProof="0" dirty="0" smtClean="0"/>
          </a:p>
          <a:p>
            <a:pPr lvl="1"/>
            <a:r>
              <a:rPr lang="en-GB" dirty="0" smtClean="0"/>
              <a:t>Also such </a:t>
            </a:r>
            <a:r>
              <a:rPr lang="en-GB" noProof="0" dirty="0" smtClean="0"/>
              <a:t>weights yield higher number of changes</a:t>
            </a:r>
          </a:p>
          <a:p>
            <a:r>
              <a:rPr lang="en-GB" noProof="0" dirty="0" smtClean="0"/>
              <a:t>Combinations with weights from 5 to 50 using 5 as a step</a:t>
            </a:r>
          </a:p>
          <a:p>
            <a:pPr lvl="1"/>
            <a:r>
              <a:rPr lang="en-GB" noProof="0" dirty="0" smtClean="0"/>
              <a:t>592 combinations for DSA</a:t>
            </a:r>
          </a:p>
          <a:p>
            <a:pPr lvl="1"/>
            <a:r>
              <a:rPr lang="en-GB" noProof="0" dirty="0" smtClean="0"/>
              <a:t>540 combinations for DIS</a:t>
            </a:r>
          </a:p>
          <a:p>
            <a:r>
              <a:rPr lang="en-GB" noProof="0" dirty="0" smtClean="0"/>
              <a:t>Measured for each combination (in comparison to the existing weights distribution)</a:t>
            </a:r>
          </a:p>
          <a:p>
            <a:pPr lvl="1"/>
            <a:r>
              <a:rPr lang="en-GB" noProof="0" dirty="0" smtClean="0"/>
              <a:t>Average change in student</a:t>
            </a:r>
            <a:r>
              <a:rPr lang="hr-HR" noProof="0" dirty="0" smtClean="0"/>
              <a:t>’s</a:t>
            </a:r>
            <a:r>
              <a:rPr lang="en-GB" noProof="0" dirty="0" smtClean="0"/>
              <a:t> total points</a:t>
            </a:r>
          </a:p>
          <a:p>
            <a:pPr lvl="1"/>
            <a:r>
              <a:rPr lang="en-GB" noProof="0" dirty="0" smtClean="0"/>
              <a:t>Number of grades changed</a:t>
            </a:r>
          </a:p>
          <a:p>
            <a:pPr lvl="1"/>
            <a:r>
              <a:rPr lang="en-GB" noProof="0" dirty="0" smtClean="0"/>
              <a:t>Maximum change of a single weight</a:t>
            </a:r>
          </a:p>
          <a:p>
            <a:pPr lvl="1"/>
            <a:r>
              <a:rPr lang="en-GB" noProof="0" dirty="0" smtClean="0"/>
              <a:t>Sum of changes of all weights</a:t>
            </a:r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CS" smtClean="0"/>
              <a:t>24-30 August 2014, Sinaia, Romania</a:t>
            </a:r>
            <a:endParaRPr lang="hr-HR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14th Workshop on Software Engineering Education and Reverse Engineering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46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noProof="0" dirty="0" smtClean="0"/>
              <a:t>Results for DSA:</a:t>
            </a:r>
            <a:br>
              <a:rPr lang="en-GB" noProof="0" dirty="0" smtClean="0"/>
            </a:br>
            <a:r>
              <a:rPr lang="en-GB" noProof="0" dirty="0" smtClean="0"/>
              <a:t>Average change in total points</a:t>
            </a:r>
            <a:endParaRPr lang="en-GB" noProof="0" dirty="0"/>
          </a:p>
        </p:txBody>
      </p:sp>
      <p:pic>
        <p:nvPicPr>
          <p:cNvPr id="4" name="Slika 3"/>
          <p:cNvPicPr/>
          <p:nvPr/>
        </p:nvPicPr>
        <p:blipFill rotWithShape="1">
          <a:blip r:embed="rId2"/>
          <a:srcRect l="5543" t="3725" r="7473" b="7910"/>
          <a:stretch/>
        </p:blipFill>
        <p:spPr>
          <a:xfrm>
            <a:off x="35496" y="2997443"/>
            <a:ext cx="2988000" cy="3857753"/>
          </a:xfrm>
          <a:prstGeom prst="rect">
            <a:avLst/>
          </a:prstGeom>
        </p:spPr>
      </p:pic>
      <p:pic>
        <p:nvPicPr>
          <p:cNvPr id="5" name="Rezervirano mjesto sadržaja 4"/>
          <p:cNvPicPr>
            <a:picLocks noGrp="1"/>
          </p:cNvPicPr>
          <p:nvPr>
            <p:ph sz="quarter" idx="1"/>
          </p:nvPr>
        </p:nvPicPr>
        <p:blipFill rotWithShape="1">
          <a:blip r:embed="rId3"/>
          <a:srcRect l="5524" t="4961" r="17192" b="8363"/>
          <a:stretch/>
        </p:blipFill>
        <p:spPr>
          <a:xfrm>
            <a:off x="3059832" y="2997443"/>
            <a:ext cx="2988000" cy="3857753"/>
          </a:xfrm>
          <a:prstGeom prst="rect">
            <a:avLst/>
          </a:prstGeom>
        </p:spPr>
      </p:pic>
      <p:pic>
        <p:nvPicPr>
          <p:cNvPr id="6" name="Slika 5"/>
          <p:cNvPicPr/>
          <p:nvPr/>
        </p:nvPicPr>
        <p:blipFill rotWithShape="1">
          <a:blip r:embed="rId4"/>
          <a:srcRect l="5955" t="4968" r="7946" b="8933"/>
          <a:stretch/>
        </p:blipFill>
        <p:spPr>
          <a:xfrm>
            <a:off x="6120504" y="2996952"/>
            <a:ext cx="2988000" cy="3861048"/>
          </a:xfrm>
          <a:prstGeom prst="rect">
            <a:avLst/>
          </a:prstGeom>
        </p:spPr>
      </p:pic>
      <p:sp>
        <p:nvSpPr>
          <p:cNvPr id="13" name="Rezervirano mjesto sadržaja 2"/>
          <p:cNvSpPr txBox="1">
            <a:spLocks/>
          </p:cNvSpPr>
          <p:nvPr/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X-axis: average change of points for a combination of weighting factors</a:t>
            </a:r>
          </a:p>
          <a:p>
            <a:pPr lvl="1"/>
            <a:r>
              <a:rPr lang="en-GB" dirty="0" smtClean="0"/>
              <a:t>There is no combination (of 592) that change</a:t>
            </a:r>
            <a:r>
              <a:rPr lang="hr-HR" dirty="0" smtClean="0"/>
              <a:t> </a:t>
            </a:r>
            <a:r>
              <a:rPr lang="en-GB" dirty="0"/>
              <a:t>(in </a:t>
            </a:r>
            <a:r>
              <a:rPr lang="en-GB" dirty="0" smtClean="0"/>
              <a:t>average)</a:t>
            </a:r>
            <a:r>
              <a:rPr lang="hr-HR" dirty="0" smtClean="0"/>
              <a:t> </a:t>
            </a:r>
            <a:r>
              <a:rPr lang="en-GB" dirty="0" smtClean="0"/>
              <a:t>total number of points more than 5 points (of 100)</a:t>
            </a:r>
          </a:p>
        </p:txBody>
      </p:sp>
      <p:sp>
        <p:nvSpPr>
          <p:cNvPr id="14" name="Rezervirano mjesto sadržaja 2"/>
          <p:cNvSpPr txBox="1">
            <a:spLocks/>
          </p:cNvSpPr>
          <p:nvPr/>
        </p:nvSpPr>
        <p:spPr>
          <a:xfrm>
            <a:off x="457200" y="4221088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2012</a:t>
            </a:r>
            <a:endParaRPr lang="hr-HR" sz="1800" dirty="0"/>
          </a:p>
        </p:txBody>
      </p:sp>
      <p:sp>
        <p:nvSpPr>
          <p:cNvPr id="15" name="Rezervirano mjesto sadržaja 2"/>
          <p:cNvSpPr txBox="1">
            <a:spLocks/>
          </p:cNvSpPr>
          <p:nvPr/>
        </p:nvSpPr>
        <p:spPr>
          <a:xfrm>
            <a:off x="3409528" y="4221088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2013</a:t>
            </a:r>
            <a:endParaRPr lang="hr-HR" sz="1800" dirty="0"/>
          </a:p>
        </p:txBody>
      </p:sp>
      <p:sp>
        <p:nvSpPr>
          <p:cNvPr id="16" name="Rezervirano mjesto sadržaja 2"/>
          <p:cNvSpPr txBox="1">
            <a:spLocks/>
          </p:cNvSpPr>
          <p:nvPr/>
        </p:nvSpPr>
        <p:spPr>
          <a:xfrm>
            <a:off x="6367371" y="4221088"/>
            <a:ext cx="846264" cy="3967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dirty="0" smtClean="0"/>
              <a:t>2014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1272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726</TotalTime>
  <Words>1251</Words>
  <Application>Microsoft Office PowerPoint</Application>
  <PresentationFormat>Prikaz na zaslonu (4:3)</PresentationFormat>
  <Paragraphs>348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Origin</vt:lpstr>
      <vt:lpstr>Effect of varying weighting factors for various assessment methods</vt:lpstr>
      <vt:lpstr>Motivation</vt:lpstr>
      <vt:lpstr>Case study data</vt:lpstr>
      <vt:lpstr>How we got those weighting factors?</vt:lpstr>
      <vt:lpstr>What would happen if we had changed those factors?</vt:lpstr>
      <vt:lpstr>Problems in points distributions</vt:lpstr>
      <vt:lpstr>Distributions – Total number of points (Only those students that have passed)</vt:lpstr>
      <vt:lpstr>Varying weighting factors of assessments</vt:lpstr>
      <vt:lpstr>Results for DSA: Average change in total points</vt:lpstr>
      <vt:lpstr>Results for DSA: Changes in grades</vt:lpstr>
      <vt:lpstr>Correlations for DSA</vt:lpstr>
      <vt:lpstr>Results for DIS: Average change in total points</vt:lpstr>
      <vt:lpstr>Results for ISD: Changes in grades</vt:lpstr>
      <vt:lpstr>Correlations for DIS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Boris</dc:creator>
  <cp:lastModifiedBy>Boris Milašinović</cp:lastModifiedBy>
  <cp:revision>38</cp:revision>
  <dcterms:created xsi:type="dcterms:W3CDTF">2014-07-24T15:21:06Z</dcterms:created>
  <dcterms:modified xsi:type="dcterms:W3CDTF">2014-08-25T12:28:10Z</dcterms:modified>
</cp:coreProperties>
</file>